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67" r:id="rId2"/>
    <p:sldMasterId id="2147483704" r:id="rId3"/>
  </p:sldMasterIdLst>
  <p:notesMasterIdLst>
    <p:notesMasterId r:id="rId19"/>
  </p:notesMasterIdLst>
  <p:handoutMasterIdLst>
    <p:handoutMasterId r:id="rId20"/>
  </p:handoutMasterIdLst>
  <p:sldIdLst>
    <p:sldId id="1237" r:id="rId4"/>
    <p:sldId id="1238" r:id="rId5"/>
    <p:sldId id="1315" r:id="rId6"/>
    <p:sldId id="1308" r:id="rId7"/>
    <p:sldId id="1307" r:id="rId8"/>
    <p:sldId id="1309" r:id="rId9"/>
    <p:sldId id="1284" r:id="rId10"/>
    <p:sldId id="1276" r:id="rId11"/>
    <p:sldId id="1304" r:id="rId12"/>
    <p:sldId id="1316" r:id="rId13"/>
    <p:sldId id="1302" r:id="rId14"/>
    <p:sldId id="1317" r:id="rId15"/>
    <p:sldId id="1303" r:id="rId16"/>
    <p:sldId id="1321" r:id="rId17"/>
    <p:sldId id="1298" r:id="rId1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F8"/>
    <a:srgbClr val="666666"/>
    <a:srgbClr val="FF6565"/>
    <a:srgbClr val="0F8AB1"/>
    <a:srgbClr val="49372B"/>
    <a:srgbClr val="FFFFFF"/>
    <a:srgbClr val="EBEBEB"/>
    <a:srgbClr val="6C2E9B"/>
    <a:srgbClr val="E51B67"/>
    <a:srgbClr val="E98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88708" autoAdjust="0"/>
  </p:normalViewPr>
  <p:slideViewPr>
    <p:cSldViewPr showGuides="1">
      <p:cViewPr varScale="1">
        <p:scale>
          <a:sx n="153" d="100"/>
          <a:sy n="153" d="100"/>
        </p:scale>
        <p:origin x="264" y="156"/>
      </p:cViewPr>
      <p:guideLst>
        <p:guide orient="horz" pos="94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a18fd1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aea18fd1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aea18fd15c_0_0:notes"/>
          <p:cNvSpPr txBox="1">
            <a:spLocks noGrp="1"/>
          </p:cNvSpPr>
          <p:nvPr>
            <p:ph type="sldNum" idx="12"/>
          </p:nvPr>
        </p:nvSpPr>
        <p:spPr>
          <a:xfrm>
            <a:off x="3884615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b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kumimoji="0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5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54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275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97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97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251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ea18fd1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aea18fd1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01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56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50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40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9086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17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381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2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96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2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54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03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9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8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9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32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Auhqfs01\agm006$\Corpcom\Library\CIS\AUO\Logo Combination\AUO only\企業標誌 AUO only [轉換]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298" y="321500"/>
            <a:ext cx="1531168" cy="5400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flipH="1">
            <a:off x="3" y="1761660"/>
            <a:ext cx="758825" cy="585075"/>
          </a:xfrm>
          <a:custGeom>
            <a:avLst/>
            <a:gdLst/>
            <a:ahLst/>
            <a:cxnLst/>
            <a:rect l="l" t="t" r="r" b="b"/>
            <a:pathLst>
              <a:path w="5000" h="10000" extrusionOk="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36585" y="3651870"/>
            <a:ext cx="7920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83A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91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ntent_w">
  <p:cSld name="3_content_w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" y="0"/>
            <a:ext cx="9143550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 flipH="1">
            <a:off x="0" y="-35494"/>
            <a:ext cx="4945005" cy="5178992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/>
          <p:nvPr/>
        </p:nvSpPr>
        <p:spPr>
          <a:xfrm rot="1497902">
            <a:off x="3274706" y="-361222"/>
            <a:ext cx="228709" cy="5882827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436985" y="996575"/>
            <a:ext cx="4455600" cy="3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45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4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261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w">
  <p:cSld name="content_w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557553" y="1536635"/>
            <a:ext cx="83799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  <a:defRPr sz="200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■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27865" y="231490"/>
            <a:ext cx="7374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252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6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88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kumimoji="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423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836575" y="3651874"/>
            <a:ext cx="3917100" cy="126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zh-TW" altLang="en-US" b="1" dirty="0" smtClean="0"/>
              <a:t>徐碩文 </a:t>
            </a:r>
            <a:r>
              <a:rPr lang="en-US" altLang="zh-TW" b="1" dirty="0" smtClean="0"/>
              <a:t>Shuowen Hsu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b="1" dirty="0" smtClean="0"/>
              <a:t>2021.0</a:t>
            </a:r>
            <a:r>
              <a:rPr lang="en-US" altLang="zh-TW" b="1" dirty="0" smtClean="0"/>
              <a:t>5.21</a:t>
            </a:r>
            <a:endParaRPr dirty="0"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ts val="3959"/>
            </a:pPr>
            <a:r>
              <a:rPr lang="en-US" altLang="zh-TW" sz="3959" dirty="0"/>
              <a:t>AUO</a:t>
            </a:r>
            <a:r>
              <a:rPr lang="zh-TW" altLang="en-US" sz="3959" dirty="0"/>
              <a:t>數位體驗實驗室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68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>
                <a:solidFill>
                  <a:srgbClr val="595959"/>
                </a:solidFill>
              </a:rPr>
              <a:t>超音波觸覺於概</a:t>
            </a:r>
            <a:r>
              <a:rPr lang="zh-TW" altLang="en-US" dirty="0">
                <a:solidFill>
                  <a:srgbClr val="595959"/>
                </a:solidFill>
              </a:rPr>
              <a:t>念</a:t>
            </a:r>
            <a:r>
              <a:rPr lang="zh-TW" altLang="en-US" dirty="0" smtClean="0">
                <a:solidFill>
                  <a:srgbClr val="595959"/>
                </a:solidFill>
              </a:rPr>
              <a:t>車應用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bosch-showcar_ces2017_100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5"/>
          <a:stretch/>
        </p:blipFill>
        <p:spPr bwMode="auto">
          <a:xfrm>
            <a:off x="3215975" y="2118140"/>
            <a:ext cx="260734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超音波觸覺於概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念車應用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11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231215" y="3651870"/>
            <a:ext cx="2692524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BMW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按鍵功能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5" name="Google Shape;191;p25"/>
          <p:cNvSpPr/>
          <p:nvPr/>
        </p:nvSpPr>
        <p:spPr>
          <a:xfrm>
            <a:off x="3215976" y="3651870"/>
            <a:ext cx="2607340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BOSCH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滑桿功能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078" name="Picture 6" descr="bosch-showcar_ces2017_10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06" y="1176595"/>
            <a:ext cx="135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14" y="2118140"/>
            <a:ext cx="2692524" cy="1512000"/>
          </a:xfrm>
          <a:prstGeom prst="rect">
            <a:avLst/>
          </a:prstGeom>
        </p:spPr>
      </p:pic>
      <p:pic>
        <p:nvPicPr>
          <p:cNvPr id="3074" name="Picture 2" descr="虛擬觸控螢幕概念 《BMW HoloActive Touch》預告2017年CES展發表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4" y="1176595"/>
            <a:ext cx="135084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1;p25"/>
          <p:cNvSpPr/>
          <p:nvPr/>
        </p:nvSpPr>
        <p:spPr>
          <a:xfrm>
            <a:off x="6134496" y="3651870"/>
            <a:ext cx="2430270" cy="8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DS Automobiles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浮空手勢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8" name="Picture 4" descr="Haptic technology inside a c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96" y="2118140"/>
            <a:ext cx="2688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sture control by Ultraleap inside luxGroupe PSA DS Automobile concept car with Ultralea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1551" r="5771" b="7568"/>
          <a:stretch/>
        </p:blipFill>
        <p:spPr bwMode="auto">
          <a:xfrm>
            <a:off x="6134496" y="1176595"/>
            <a:ext cx="1752792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7686" y="2127150"/>
            <a:ext cx="1454872" cy="151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496" y="2127150"/>
            <a:ext cx="1453190" cy="1512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1806" y="2118140"/>
            <a:ext cx="2696463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>
                <a:solidFill>
                  <a:srgbClr val="595959"/>
                </a:solidFill>
              </a:rPr>
              <a:t>震動</a:t>
            </a:r>
            <a:r>
              <a:rPr lang="zh-TW" altLang="en-US" dirty="0" smtClean="0">
                <a:solidFill>
                  <a:srgbClr val="595959"/>
                </a:solidFill>
              </a:rPr>
              <a:t>與使用者感知研究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震動與使用者感知研究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超音波觸覺回饋感受類似震動，因此可參考過去與震動相關的觸覺研究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13</a:t>
            </a:fld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32" name="Picture 8" descr="PseudoBend: Producing Haptic Illusions of Stretching, Bending, and Twisting  Using Grain Vib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37" y="1446625"/>
            <a:ext cx="3788014" cy="6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1012047" y="2125609"/>
            <a:ext cx="3111280" cy="56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PseudoBend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物體彎曲錯覺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震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製造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硬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質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物體被彎曲變形的錯覺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虛擬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環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境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中，呈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現物體軟硬度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37" y="2902397"/>
            <a:ext cx="2190770" cy="1440000"/>
          </a:xfrm>
          <a:prstGeom prst="rect">
            <a:avLst/>
          </a:prstGeom>
        </p:spPr>
      </p:pic>
      <p:sp>
        <p:nvSpPr>
          <p:cNvPr id="11" name="Google Shape;191;p25"/>
          <p:cNvSpPr/>
          <p:nvPr/>
        </p:nvSpPr>
        <p:spPr>
          <a:xfrm>
            <a:off x="1012047" y="4378994"/>
            <a:ext cx="3154908" cy="5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模型以觸覺呈現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以震動點呈現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形狀截面，並讓使用者可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正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確判讀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在醫療領域中，在術前觸摸腫瘤形體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4" name="Google Shape;191;p25"/>
          <p:cNvSpPr/>
          <p:nvPr/>
        </p:nvSpPr>
        <p:spPr>
          <a:xfrm>
            <a:off x="5343167" y="4400167"/>
            <a:ext cx="3527718" cy="54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Press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馬達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左右震動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，模擬按鈕上下位移，實際按鈕並無移動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Wingdings" panose="05000000000000000000" pitchFamily="2" charset="2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 簡單震動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即有按下按鈕的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回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Wingdings" panose="05000000000000000000" pitchFamily="2" charset="2"/>
              </a:rPr>
              <a:t>饋感，省去複雜機構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30" name="Picture 6" descr="同樣叫Home 按鈕！iPhone 7 的Home 按鈕有什麼特別之處！？ - 流動日報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t="35175" r="14741" b="6832"/>
          <a:stretch/>
        </p:blipFill>
        <p:spPr bwMode="auto">
          <a:xfrm>
            <a:off x="7137285" y="3632441"/>
            <a:ext cx="1502364" cy="7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l="17565"/>
          <a:stretch/>
        </p:blipFill>
        <p:spPr>
          <a:xfrm>
            <a:off x="5338734" y="2902397"/>
            <a:ext cx="1769279" cy="1440000"/>
          </a:xfrm>
          <a:prstGeom prst="rect">
            <a:avLst/>
          </a:prstGeom>
        </p:spPr>
      </p:pic>
      <p:sp>
        <p:nvSpPr>
          <p:cNvPr id="18" name="Google Shape;191;p25"/>
          <p:cNvSpPr/>
          <p:nvPr/>
        </p:nvSpPr>
        <p:spPr>
          <a:xfrm>
            <a:off x="8006647" y="4171790"/>
            <a:ext cx="633001" cy="20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iPhone 7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555" y="1261561"/>
            <a:ext cx="1483680" cy="861701"/>
          </a:xfrm>
          <a:prstGeom prst="rect">
            <a:avLst/>
          </a:prstGeom>
        </p:spPr>
      </p:pic>
      <p:sp>
        <p:nvSpPr>
          <p:cNvPr id="17" name="Google Shape;191;p25"/>
          <p:cNvSpPr/>
          <p:nvPr/>
        </p:nvSpPr>
        <p:spPr>
          <a:xfrm>
            <a:off x="5338734" y="2125609"/>
            <a:ext cx="2821581" cy="56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表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面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紋理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以超聲波震動，模擬手部觸摸粗糙表面感受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應用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虛擬環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境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中，呈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現不同材質觸感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250" y="1345838"/>
            <a:ext cx="996788" cy="717341"/>
          </a:xfrm>
          <a:prstGeom prst="rect">
            <a:avLst/>
          </a:prstGeom>
        </p:spPr>
      </p:pic>
      <p:pic>
        <p:nvPicPr>
          <p:cNvPr id="5" name="Picture 4" descr="https://i1.kknews.cc/SIG=1nd21cd/314n0003o52174p43n3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76"/>
          <a:stretch/>
        </p:blipFill>
        <p:spPr bwMode="auto">
          <a:xfrm>
            <a:off x="7137285" y="2899723"/>
            <a:ext cx="1502363" cy="7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1;p25"/>
          <p:cNvSpPr/>
          <p:nvPr/>
        </p:nvSpPr>
        <p:spPr>
          <a:xfrm>
            <a:off x="7891803" y="3444858"/>
            <a:ext cx="747845" cy="1620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Taptic</a:t>
            </a:r>
            <a:r>
              <a:rPr lang="en-US" altLang="zh-TW" sz="800" b="1" dirty="0" smtClean="0">
                <a:solidFill>
                  <a:schemeClr val="bg1"/>
                </a:solidFill>
                <a:latin typeface="微軟正黑體" panose="020B0604030504040204" pitchFamily="34" charset="-120"/>
                <a:cs typeface="Lato"/>
                <a:sym typeface="Lato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23476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震動與使用者感知研究</a:t>
              </a:r>
              <a:endParaRPr lang="en-US" altLang="zh-TW" sz="3000" b="1" dirty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14</a:t>
            </a:fld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32" name="Picture 8" descr="PseudoBend: Producing Haptic Illusions of Stretching, Bending, and Twisting  Using Grain Vibra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1"/>
          <a:stretch/>
        </p:blipFill>
        <p:spPr bwMode="auto">
          <a:xfrm>
            <a:off x="3503747" y="4148601"/>
            <a:ext cx="1440160" cy="67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895" y="4148601"/>
            <a:ext cx="1034086" cy="679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673" y="4207925"/>
            <a:ext cx="855095" cy="6153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715" y="1221600"/>
            <a:ext cx="3576474" cy="2010796"/>
          </a:xfrm>
          <a:prstGeom prst="rect">
            <a:avLst/>
          </a:prstGeom>
        </p:spPr>
      </p:pic>
      <p:sp>
        <p:nvSpPr>
          <p:cNvPr id="20" name="Google Shape;191;p25"/>
          <p:cNvSpPr/>
          <p:nvPr/>
        </p:nvSpPr>
        <p:spPr>
          <a:xfrm>
            <a:off x="2768571" y="3291482"/>
            <a:ext cx="3609617" cy="5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豐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富的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凌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空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覺體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驗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參考過去對震動與感知的研究，設計更豐富的凌空觸覺互動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7"/>
          <a:srcRect l="17565"/>
          <a:stretch/>
        </p:blipFill>
        <p:spPr>
          <a:xfrm>
            <a:off x="5998533" y="4146925"/>
            <a:ext cx="838363" cy="6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4436985" y="1716655"/>
            <a:ext cx="44556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Robin 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產學合作計畫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超音波陣列實作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超音波觸覺於概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念車應用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動與使用者感知研究</a:t>
            </a:r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9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 smtClean="0">
                <a:solidFill>
                  <a:srgbClr val="595959"/>
                </a:solidFill>
              </a:rPr>
              <a:t>台大 </a:t>
            </a:r>
            <a:r>
              <a:rPr lang="en-US" altLang="zh-TW" dirty="0" smtClean="0">
                <a:solidFill>
                  <a:srgbClr val="595959"/>
                </a:solidFill>
              </a:rPr>
              <a:t>Robin </a:t>
            </a:r>
            <a:r>
              <a:rPr lang="en-US" altLang="zh-TW" dirty="0">
                <a:solidFill>
                  <a:srgbClr val="595959"/>
                </a:solidFill>
              </a:rPr>
              <a:t>Lab </a:t>
            </a:r>
            <a:r>
              <a:rPr lang="zh-TW" altLang="en-US" dirty="0" smtClean="0">
                <a:solidFill>
                  <a:srgbClr val="595959"/>
                </a:solidFill>
              </a:rPr>
              <a:t>產學合</a:t>
            </a:r>
            <a:r>
              <a:rPr lang="zh-TW" altLang="en-US" dirty="0">
                <a:solidFill>
                  <a:srgbClr val="595959"/>
                </a:solidFill>
              </a:rPr>
              <a:t>作計畫</a:t>
            </a:r>
          </a:p>
        </p:txBody>
      </p:sp>
    </p:spTree>
    <p:extLst>
      <p:ext uri="{BB962C8B-B14F-4D97-AF65-F5344CB8AC3E}">
        <p14:creationId xmlns:p14="http://schemas.microsoft.com/office/powerpoint/2010/main" val="33517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計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畫主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題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以</a:t>
              </a:r>
              <a:r>
                <a:rPr lang="zh-TW" altLang="en-US" b="1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超音波觸覺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為主，進行為期一年計畫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4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91;p25"/>
          <p:cNvSpPr/>
          <p:nvPr/>
        </p:nvSpPr>
        <p:spPr>
          <a:xfrm>
            <a:off x="5112060" y="1946339"/>
            <a:ext cx="194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手部復健穿戴裝置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62" r="6813"/>
          <a:stretch/>
        </p:blipFill>
        <p:spPr>
          <a:xfrm>
            <a:off x="5112060" y="2166705"/>
            <a:ext cx="1947600" cy="1080000"/>
          </a:xfrm>
          <a:prstGeom prst="rect">
            <a:avLst/>
          </a:prstGeom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覺回饋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17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計畫時程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5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6" name="Google Shape;191;p25"/>
          <p:cNvSpPr/>
          <p:nvPr/>
        </p:nvSpPr>
        <p:spPr>
          <a:xfrm>
            <a:off x="2276745" y="1994289"/>
            <a:ext cx="189190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2021/09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CHI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研討會投稿截止</a:t>
            </a:r>
            <a:endParaRPr lang="en-US" altLang="zh-TW" sz="1000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3" name="Google Shape;191;p25"/>
          <p:cNvSpPr/>
          <p:nvPr/>
        </p:nvSpPr>
        <p:spPr>
          <a:xfrm>
            <a:off x="746575" y="2575133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Literature Survey</a:t>
            </a:r>
          </a:p>
        </p:txBody>
      </p:sp>
      <p:sp>
        <p:nvSpPr>
          <p:cNvPr id="14" name="Google Shape;191;p25"/>
          <p:cNvSpPr/>
          <p:nvPr/>
        </p:nvSpPr>
        <p:spPr>
          <a:xfrm>
            <a:off x="2417825" y="2579354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System Prototyping</a:t>
            </a:r>
          </a:p>
        </p:txBody>
      </p:sp>
      <p:sp>
        <p:nvSpPr>
          <p:cNvPr id="15" name="Google Shape;191;p25"/>
          <p:cNvSpPr/>
          <p:nvPr/>
        </p:nvSpPr>
        <p:spPr>
          <a:xfrm>
            <a:off x="4015452" y="2579354"/>
            <a:ext cx="1276628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Interaction Design</a:t>
            </a:r>
          </a:p>
        </p:txBody>
      </p:sp>
      <p:sp>
        <p:nvSpPr>
          <p:cNvPr id="16" name="Google Shape;191;p25"/>
          <p:cNvSpPr/>
          <p:nvPr/>
        </p:nvSpPr>
        <p:spPr>
          <a:xfrm>
            <a:off x="5535894" y="2579354"/>
            <a:ext cx="80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User Study</a:t>
            </a:r>
          </a:p>
        </p:txBody>
      </p:sp>
      <p:sp>
        <p:nvSpPr>
          <p:cNvPr id="18" name="Google Shape;191;p25"/>
          <p:cNvSpPr/>
          <p:nvPr/>
        </p:nvSpPr>
        <p:spPr>
          <a:xfrm>
            <a:off x="6687235" y="2605658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Design Guideline</a:t>
            </a:r>
          </a:p>
        </p:txBody>
      </p:sp>
      <p:sp>
        <p:nvSpPr>
          <p:cNvPr id="20" name="Google Shape;191;p25"/>
          <p:cNvSpPr/>
          <p:nvPr/>
        </p:nvSpPr>
        <p:spPr>
          <a:xfrm>
            <a:off x="1196625" y="3481196"/>
            <a:ext cx="129908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提出相關研究報告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1" name="Google Shape;191;p25"/>
          <p:cNvSpPr/>
          <p:nvPr/>
        </p:nvSpPr>
        <p:spPr>
          <a:xfrm>
            <a:off x="3073048" y="3481194"/>
            <a:ext cx="107681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展示系統基本功能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4" name="Google Shape;191;p25"/>
          <p:cNvSpPr/>
          <p:nvPr/>
        </p:nvSpPr>
        <p:spPr>
          <a:xfrm>
            <a:off x="5790999" y="3481195"/>
            <a:ext cx="1037096" cy="2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實驗結果分析報告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" name="Google Shape;191;p25"/>
          <p:cNvSpPr/>
          <p:nvPr/>
        </p:nvSpPr>
        <p:spPr>
          <a:xfrm>
            <a:off x="6922454" y="3481194"/>
            <a:ext cx="992820" cy="2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整</a:t>
            </a:r>
            <a:r>
              <a:rPr lang="zh-TW" altLang="en-US" sz="9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套</a:t>
            </a: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系統設計方法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835153" y="2931790"/>
            <a:ext cx="1620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457485" y="2931790"/>
            <a:ext cx="1620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077485" y="2931790"/>
            <a:ext cx="152963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763986" y="2931790"/>
            <a:ext cx="100201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91;p25"/>
          <p:cNvSpPr/>
          <p:nvPr/>
        </p:nvSpPr>
        <p:spPr>
          <a:xfrm>
            <a:off x="532835" y="2994608"/>
            <a:ext cx="604636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2021/06</a:t>
            </a:r>
          </a:p>
        </p:txBody>
      </p:sp>
      <p:sp>
        <p:nvSpPr>
          <p:cNvPr id="32" name="Google Shape;191;p25"/>
          <p:cNvSpPr/>
          <p:nvPr/>
        </p:nvSpPr>
        <p:spPr>
          <a:xfrm>
            <a:off x="2082396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2021/09</a:t>
            </a:r>
          </a:p>
        </p:txBody>
      </p:sp>
      <p:sp>
        <p:nvSpPr>
          <p:cNvPr id="33" name="Google Shape;191;p25"/>
          <p:cNvSpPr/>
          <p:nvPr/>
        </p:nvSpPr>
        <p:spPr>
          <a:xfrm>
            <a:off x="3704727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2021/12</a:t>
            </a:r>
          </a:p>
        </p:txBody>
      </p:sp>
      <p:sp>
        <p:nvSpPr>
          <p:cNvPr id="34" name="Google Shape;191;p25"/>
          <p:cNvSpPr/>
          <p:nvPr/>
        </p:nvSpPr>
        <p:spPr>
          <a:xfrm>
            <a:off x="6375893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2022/05</a:t>
            </a:r>
          </a:p>
        </p:txBody>
      </p:sp>
      <p:sp>
        <p:nvSpPr>
          <p:cNvPr id="35" name="Google Shape;191;p25"/>
          <p:cNvSpPr/>
          <p:nvPr/>
        </p:nvSpPr>
        <p:spPr>
          <a:xfrm>
            <a:off x="7400320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2022/06</a:t>
            </a:r>
          </a:p>
        </p:txBody>
      </p:sp>
      <p:cxnSp>
        <p:nvCxnSpPr>
          <p:cNvPr id="36" name="直線接點 35"/>
          <p:cNvCxnSpPr/>
          <p:nvPr/>
        </p:nvCxnSpPr>
        <p:spPr>
          <a:xfrm>
            <a:off x="5607115" y="2931790"/>
            <a:ext cx="115687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91;p25"/>
          <p:cNvSpPr/>
          <p:nvPr/>
        </p:nvSpPr>
        <p:spPr>
          <a:xfrm>
            <a:off x="5202070" y="2994608"/>
            <a:ext cx="74551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2022/03</a:t>
            </a:r>
          </a:p>
        </p:txBody>
      </p:sp>
      <p:cxnSp>
        <p:nvCxnSpPr>
          <p:cNvPr id="43" name="直線接點 42"/>
          <p:cNvCxnSpPr/>
          <p:nvPr/>
        </p:nvCxnSpPr>
        <p:spPr>
          <a:xfrm flipH="1">
            <a:off x="4075489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H="1">
            <a:off x="5595596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6763986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>
            <a:off x="7777845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2457485" y="3212029"/>
            <a:ext cx="1995" cy="2117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2308120" y="2232259"/>
            <a:ext cx="0" cy="6995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327195" y="2232259"/>
            <a:ext cx="0" cy="6995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191;p25"/>
          <p:cNvSpPr/>
          <p:nvPr/>
        </p:nvSpPr>
        <p:spPr>
          <a:xfrm>
            <a:off x="6267452" y="1986957"/>
            <a:ext cx="1973445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2022/04</a:t>
            </a:r>
            <a:r>
              <a:rPr lang="zh-TW" altLang="en-US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UIST</a:t>
            </a:r>
            <a:r>
              <a:rPr lang="zh-TW" altLang="en-US" sz="10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研討會投稿截止</a:t>
            </a:r>
            <a:endParaRPr lang="en-US" altLang="zh-TW" sz="1000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60" name="Google Shape;191;p25"/>
          <p:cNvSpPr/>
          <p:nvPr/>
        </p:nvSpPr>
        <p:spPr>
          <a:xfrm>
            <a:off x="4619830" y="3481194"/>
            <a:ext cx="107681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展示系統互動體驗</a:t>
            </a:r>
            <a:endParaRPr lang="en-US" altLang="zh-TW" sz="900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8" name="Google Shape;191;p25"/>
          <p:cNvSpPr/>
          <p:nvPr/>
        </p:nvSpPr>
        <p:spPr>
          <a:xfrm>
            <a:off x="699201" y="4326945"/>
            <a:ext cx="4389595" cy="49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CHI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,</a:t>
            </a: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 UIST </a:t>
            </a:r>
            <a:r>
              <a:rPr lang="zh-TW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為人機互動領域最高等級國際研討會</a:t>
            </a:r>
            <a:endParaRPr lang="en-US" altLang="zh-TW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CHI</a:t>
            </a:r>
            <a:r>
              <a:rPr lang="en-US" altLang="zh-TW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:  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Conference on Human Factors in Computing </a:t>
            </a: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Systems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UIST:  </a:t>
            </a: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Lato"/>
                <a:sym typeface="Lato"/>
              </a:rPr>
              <a:t>Symposium on User Interface Software and Technology</a:t>
            </a:r>
            <a:endParaRPr lang="en-US" altLang="zh-TW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Gill Sans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190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圓角矩形 38"/>
          <p:cNvSpPr/>
          <p:nvPr/>
        </p:nvSpPr>
        <p:spPr>
          <a:xfrm>
            <a:off x="930636" y="2346726"/>
            <a:ext cx="432000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6867255" y="1838955"/>
            <a:ext cx="1207869" cy="447318"/>
          </a:xfrm>
          <a:prstGeom prst="roundRect">
            <a:avLst>
              <a:gd name="adj" fmla="val 89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36986" y="1882614"/>
            <a:ext cx="4320000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5289465" y="1882614"/>
            <a:ext cx="1440000" cy="360000"/>
          </a:xfrm>
          <a:prstGeom prst="roundRect">
            <a:avLst>
              <a:gd name="adj" fmla="val 895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預算規劃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一年期合約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6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930635" y="3966904"/>
            <a:ext cx="3866389" cy="76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中大型計劃總預算一般約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200-300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萬，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待老師這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1-2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周提出詳細執行規劃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85718" y="1838955"/>
            <a:ext cx="5895655" cy="447318"/>
          </a:xfrm>
          <a:prstGeom prst="roundRect">
            <a:avLst>
              <a:gd name="adj" fmla="val 8956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Google Shape;191;p25"/>
          <p:cNvSpPr/>
          <p:nvPr/>
        </p:nvSpPr>
        <p:spPr>
          <a:xfrm>
            <a:off x="2737186" y="1966077"/>
            <a:ext cx="900100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研</a:t>
            </a:r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究</a:t>
            </a: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經費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75%</a:t>
            </a:r>
          </a:p>
        </p:txBody>
      </p:sp>
      <p:sp>
        <p:nvSpPr>
          <p:cNvPr id="27" name="Google Shape;191;p25"/>
          <p:cNvSpPr/>
          <p:nvPr/>
        </p:nvSpPr>
        <p:spPr>
          <a:xfrm>
            <a:off x="5486926" y="1966077"/>
            <a:ext cx="1170130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台大管理費</a:t>
            </a:r>
            <a:r>
              <a:rPr lang="zh-TW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25%</a:t>
            </a:r>
          </a:p>
        </p:txBody>
      </p:sp>
      <p:sp>
        <p:nvSpPr>
          <p:cNvPr id="28" name="Google Shape;191;p25"/>
          <p:cNvSpPr/>
          <p:nvPr/>
        </p:nvSpPr>
        <p:spPr>
          <a:xfrm>
            <a:off x="7036055" y="1966076"/>
            <a:ext cx="868736" cy="19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技轉金 </a:t>
            </a:r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15%</a:t>
            </a:r>
          </a:p>
        </p:txBody>
      </p:sp>
      <p:sp>
        <p:nvSpPr>
          <p:cNvPr id="17" name="Google Shape;191;p25"/>
          <p:cNvSpPr/>
          <p:nvPr/>
        </p:nvSpPr>
        <p:spPr>
          <a:xfrm>
            <a:off x="957391" y="2533557"/>
            <a:ext cx="3011208" cy="87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人事費用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博士生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*1+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碩士生*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4)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其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他雜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支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軟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體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、電腦耗材、使用者受測費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...):</a:t>
            </a:r>
          </a:p>
          <a:p>
            <a: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開發設備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(VR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筆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、體感設備、頭戴顯示器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...):</a:t>
            </a:r>
            <a:endParaRPr lang="en-US" altLang="zh-TW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8" name="Google Shape;191;p25"/>
          <p:cNvSpPr/>
          <p:nvPr/>
        </p:nvSpPr>
        <p:spPr>
          <a:xfrm>
            <a:off x="4087737" y="2533557"/>
            <a:ext cx="1526042" cy="8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70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15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45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萬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~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5308516" y="2346726"/>
            <a:ext cx="142095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Google Shape;191;p25"/>
          <p:cNvSpPr/>
          <p:nvPr/>
        </p:nvSpPr>
        <p:spPr>
          <a:xfrm>
            <a:off x="5613779" y="2758922"/>
            <a:ext cx="945901" cy="40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研究經費*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1/3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6873605" y="2346726"/>
            <a:ext cx="1207870" cy="1232860"/>
          </a:xfrm>
          <a:prstGeom prst="roundRect">
            <a:avLst>
              <a:gd name="adj" fmla="val 329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191;p25"/>
          <p:cNvSpPr/>
          <p:nvPr/>
        </p:nvSpPr>
        <p:spPr>
          <a:xfrm>
            <a:off x="6902684" y="2758922"/>
            <a:ext cx="1178792" cy="50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研究經費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管理費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* 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700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 smtClean="0">
                <a:solidFill>
                  <a:srgbClr val="595959"/>
                </a:solidFill>
              </a:rPr>
              <a:t>超</a:t>
            </a:r>
            <a:r>
              <a:rPr lang="zh-TW" altLang="en-US" dirty="0">
                <a:solidFill>
                  <a:srgbClr val="595959"/>
                </a:solidFill>
              </a:rPr>
              <a:t>音波陣</a:t>
            </a:r>
            <a:r>
              <a:rPr lang="zh-TW" altLang="en-US" dirty="0" smtClean="0">
                <a:solidFill>
                  <a:srgbClr val="595959"/>
                </a:solidFill>
              </a:rPr>
              <a:t>列實作</a:t>
            </a:r>
            <a:endParaRPr lang="zh-TW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材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料清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單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8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3516581" y="3417210"/>
            <a:ext cx="2524770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驅動板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PCB+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電晶體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放大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傳來的訊號並提供傳感器電力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4" name="Google Shape;191;p25"/>
          <p:cNvSpPr/>
          <p:nvPr/>
        </p:nvSpPr>
        <p:spPr>
          <a:xfrm>
            <a:off x="6566254" y="3422011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固定座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列印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壓克力切割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定傳感器位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置</a:t>
            </a:r>
          </a:p>
        </p:txBody>
      </p:sp>
      <p:pic>
        <p:nvPicPr>
          <p:cNvPr id="1030" name="Picture 6" descr="https://content.instructables.com/ORIG/FZG/LBSQ/JEYIURCE/FZGLBSQJEYIURCE.jpg?auto=webp&amp;frame=1&amp;width=1024&amp;fit=bounds&amp;md=91990df86ee75b6bcc16017c9622e47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r="3057" b="18204"/>
          <a:stretch/>
        </p:blipFill>
        <p:spPr bwMode="auto">
          <a:xfrm>
            <a:off x="246574" y="1737243"/>
            <a:ext cx="2780025" cy="19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3516581" y="4742131"/>
            <a:ext cx="158202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Mega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開發板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連接電腦進行控制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8" name="Google Shape;191;p25"/>
          <p:cNvSpPr/>
          <p:nvPr/>
        </p:nvSpPr>
        <p:spPr>
          <a:xfrm>
            <a:off x="6560703" y="1796205"/>
            <a:ext cx="2499254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排線與接頭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連接傳感器與驅動板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7593" t="41420" r="14290"/>
          <a:stretch/>
        </p:blipFill>
        <p:spPr>
          <a:xfrm>
            <a:off x="6566254" y="2603643"/>
            <a:ext cx="2288840" cy="75094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58" y="1102259"/>
            <a:ext cx="2495499" cy="597387"/>
          </a:xfrm>
          <a:prstGeom prst="rect">
            <a:avLst/>
          </a:prstGeom>
        </p:spPr>
      </p:pic>
      <p:sp>
        <p:nvSpPr>
          <p:cNvPr id="25" name="Google Shape;191;p25"/>
          <p:cNvSpPr/>
          <p:nvPr/>
        </p:nvSpPr>
        <p:spPr>
          <a:xfrm>
            <a:off x="3516581" y="1796205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超音波傳感器*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64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發出超音波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8" name="肘形接點 7"/>
          <p:cNvCxnSpPr/>
          <p:nvPr/>
        </p:nvCxnSpPr>
        <p:spPr>
          <a:xfrm rot="10800000" flipV="1">
            <a:off x="2627149" y="1416226"/>
            <a:ext cx="1039389" cy="978335"/>
          </a:xfrm>
          <a:prstGeom prst="bentConnector3">
            <a:avLst>
              <a:gd name="adj1" fmla="val 37781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10800000" flipV="1">
            <a:off x="1475530" y="2894973"/>
            <a:ext cx="2200758" cy="1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/>
          <p:nvPr/>
        </p:nvCxnSpPr>
        <p:spPr>
          <a:xfrm rot="10800000">
            <a:off x="1475530" y="3218446"/>
            <a:ext cx="2200761" cy="1111201"/>
          </a:xfrm>
          <a:prstGeom prst="bentConnector3">
            <a:avLst>
              <a:gd name="adj1" fmla="val 1790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ro'sKit 直流電源供應器(0~30V/5A)單電源TE-5305B | 寶工Pro'sKit官方網站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8117" r="2883" b="4372"/>
          <a:stretch/>
        </p:blipFill>
        <p:spPr bwMode="auto">
          <a:xfrm>
            <a:off x="7092706" y="3894483"/>
            <a:ext cx="855095" cy="7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91;p25"/>
          <p:cNvSpPr/>
          <p:nvPr/>
        </p:nvSpPr>
        <p:spPr>
          <a:xfrm>
            <a:off x="6566254" y="4738455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電源供應器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與驅動板連接，提供電力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581" y="1040361"/>
            <a:ext cx="2160240" cy="751731"/>
          </a:xfrm>
          <a:prstGeom prst="rect">
            <a:avLst/>
          </a:prstGeom>
        </p:spPr>
      </p:pic>
      <p:pic>
        <p:nvPicPr>
          <p:cNvPr id="1026" name="Picture 2" descr="https://content.instructables.com/ORIG/FS9/C3JM/J9YJIM5P/FS9C3JMJ9YJIM5P.png?auto=webp&amp;frame=1&amp;width=1024&amp;fit=bounds&amp;md=452766a1c4f808e6cdcb1d3f4c9da79c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5016"/>
          <a:stretch/>
        </p:blipFill>
        <p:spPr bwMode="auto">
          <a:xfrm>
            <a:off x="3516581" y="2269012"/>
            <a:ext cx="2160240" cy="11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 Mega 2560 Rev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4853" r="3126" b="14853"/>
          <a:stretch/>
        </p:blipFill>
        <p:spPr bwMode="auto">
          <a:xfrm>
            <a:off x="3516581" y="3822415"/>
            <a:ext cx="1619142" cy="9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圓角矩形 39"/>
          <p:cNvSpPr/>
          <p:nvPr/>
        </p:nvSpPr>
        <p:spPr>
          <a:xfrm>
            <a:off x="486707" y="3174065"/>
            <a:ext cx="768915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517720" y="1187767"/>
            <a:ext cx="678905" cy="360000"/>
          </a:xfrm>
          <a:prstGeom prst="roundRect">
            <a:avLst>
              <a:gd name="adj" fmla="val 89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實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作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步驟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9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528403" y="248951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焊接驅動板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電容、電晶體、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pin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2" y="1591529"/>
            <a:ext cx="1605514" cy="9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03" y="1589515"/>
            <a:ext cx="1607910" cy="900000"/>
          </a:xfrm>
          <a:prstGeom prst="rect">
            <a:avLst/>
          </a:prstGeom>
        </p:spPr>
      </p:pic>
      <p:sp>
        <p:nvSpPr>
          <p:cNvPr id="26" name="Google Shape;191;p25"/>
          <p:cNvSpPr/>
          <p:nvPr/>
        </p:nvSpPr>
        <p:spPr>
          <a:xfrm>
            <a:off x="3832219" y="249571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及驅動板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503" y="1589515"/>
            <a:ext cx="1610314" cy="900000"/>
          </a:xfrm>
          <a:prstGeom prst="rect">
            <a:avLst/>
          </a:prstGeom>
        </p:spPr>
      </p:pic>
      <p:sp>
        <p:nvSpPr>
          <p:cNvPr id="28" name="Google Shape;191;p25"/>
          <p:cNvSpPr/>
          <p:nvPr/>
        </p:nvSpPr>
        <p:spPr>
          <a:xfrm>
            <a:off x="2173570" y="249571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上傳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code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62" y="3587065"/>
            <a:ext cx="1605224" cy="90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722" y="3587065"/>
            <a:ext cx="1606567" cy="900000"/>
          </a:xfrm>
          <a:prstGeom prst="rect">
            <a:avLst/>
          </a:prstGeom>
        </p:spPr>
      </p:pic>
      <p:sp>
        <p:nvSpPr>
          <p:cNvPr id="31" name="Google Shape;191;p25"/>
          <p:cNvSpPr/>
          <p:nvPr/>
        </p:nvSpPr>
        <p:spPr>
          <a:xfrm>
            <a:off x="494962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標記傳感器腳位極性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2" name="Google Shape;191;p25"/>
          <p:cNvSpPr/>
          <p:nvPr/>
        </p:nvSpPr>
        <p:spPr>
          <a:xfrm>
            <a:off x="2156248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製作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4" name="Google Shape;191;p25"/>
          <p:cNvSpPr/>
          <p:nvPr/>
        </p:nvSpPr>
        <p:spPr>
          <a:xfrm>
            <a:off x="3841394" y="4487065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組裝陣列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93" y="3587065"/>
            <a:ext cx="1606855" cy="9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5" y="3587065"/>
            <a:ext cx="1602080" cy="9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06" y="2570723"/>
            <a:ext cx="1600743" cy="900000"/>
          </a:xfrm>
          <a:prstGeom prst="rect">
            <a:avLst/>
          </a:prstGeom>
        </p:spPr>
      </p:pic>
      <p:sp>
        <p:nvSpPr>
          <p:cNvPr id="38" name="Google Shape;191;p25"/>
          <p:cNvSpPr/>
          <p:nvPr/>
        </p:nvSpPr>
        <p:spPr>
          <a:xfrm>
            <a:off x="5742130" y="3484550"/>
            <a:ext cx="1738906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列與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動板、電供、電腦</a:t>
            </a: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9" name="Google Shape;191;p25"/>
          <p:cNvSpPr/>
          <p:nvPr/>
        </p:nvSpPr>
        <p:spPr>
          <a:xfrm>
            <a:off x="7460699" y="3484550"/>
            <a:ext cx="1611801" cy="2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設定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</a:t>
            </a:r>
            <a:endParaRPr lang="en-US" altLang="zh-TW" sz="9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699" y="2563438"/>
            <a:ext cx="1604464" cy="900000"/>
          </a:xfrm>
          <a:prstGeom prst="rect">
            <a:avLst/>
          </a:prstGeom>
        </p:spPr>
      </p:pic>
      <p:cxnSp>
        <p:nvCxnSpPr>
          <p:cNvPr id="37" name="肘形接點 36"/>
          <p:cNvCxnSpPr>
            <a:stCxn id="16" idx="3"/>
            <a:endCxn id="12" idx="3"/>
          </p:cNvCxnSpPr>
          <p:nvPr/>
        </p:nvCxnSpPr>
        <p:spPr>
          <a:xfrm flipH="1">
            <a:off x="5438748" y="2039515"/>
            <a:ext cx="565" cy="1997550"/>
          </a:xfrm>
          <a:prstGeom prst="bentConnector3">
            <a:avLst>
              <a:gd name="adj1" fmla="val -30345133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5607115" y="3066805"/>
            <a:ext cx="15659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91;p25"/>
          <p:cNvSpPr/>
          <p:nvPr/>
        </p:nvSpPr>
        <p:spPr>
          <a:xfrm>
            <a:off x="611560" y="1273798"/>
            <a:ext cx="1256005" cy="21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控制板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3" name="Google Shape;191;p25"/>
          <p:cNvSpPr/>
          <p:nvPr/>
        </p:nvSpPr>
        <p:spPr>
          <a:xfrm>
            <a:off x="527954" y="3263006"/>
            <a:ext cx="907688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Lato"/>
                <a:sym typeface="Lato"/>
              </a:rPr>
              <a:t>傳感器陣列</a:t>
            </a:r>
            <a:endParaRPr lang="zh-TW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664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8124</TotalTime>
  <Words>878</Words>
  <Application>Microsoft Office PowerPoint</Application>
  <PresentationFormat>如螢幕大小 (16:9)</PresentationFormat>
  <Paragraphs>122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</vt:i4>
      </vt:variant>
    </vt:vector>
  </HeadingPairs>
  <TitlesOfParts>
    <vt:vector size="31" baseType="lpstr">
      <vt:lpstr>Gill Sans</vt:lpstr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1_Office 佈景主題</vt:lpstr>
      <vt:lpstr>Simple Light</vt:lpstr>
      <vt:lpstr>2_Office 佈景主題</vt:lpstr>
      <vt:lpstr>AUO數位體驗實驗室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4426</cp:revision>
  <dcterms:created xsi:type="dcterms:W3CDTF">2011-02-08T02:08:00Z</dcterms:created>
  <dcterms:modified xsi:type="dcterms:W3CDTF">2021-05-20T08:49:21Z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